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1524" r:id="rId2"/>
    <p:sldId id="2147482508" r:id="rId3"/>
    <p:sldId id="265"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890" autoAdjust="0"/>
  </p:normalViewPr>
  <p:slideViewPr>
    <p:cSldViewPr snapToGrid="0">
      <p:cViewPr varScale="1">
        <p:scale>
          <a:sx n="84" d="100"/>
          <a:sy n="84"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1F749-0B3A-4378-A3A0-CA388AF4A5BF}"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B866F-1099-4EB4-8409-66FCA828C9FE}" type="slidenum">
              <a:rPr lang="en-US" smtClean="0"/>
              <a:t>‹#›</a:t>
            </a:fld>
            <a:endParaRPr lang="en-US"/>
          </a:p>
        </p:txBody>
      </p:sp>
    </p:spTree>
    <p:extLst>
      <p:ext uri="{BB962C8B-B14F-4D97-AF65-F5344CB8AC3E}">
        <p14:creationId xmlns:p14="http://schemas.microsoft.com/office/powerpoint/2010/main" val="123870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1266D29B-44DD-4E6C-BAAC-A40231C348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48BF5E8D-1A3C-4825-AB08-99D4A5AC0CFA}"/>
              </a:ext>
            </a:extLst>
          </p:cNvPr>
          <p:cNvSpPr>
            <a:spLocks noGrp="1"/>
          </p:cNvSpPr>
          <p:nvPr>
            <p:ph type="body" idx="1"/>
          </p:nvPr>
        </p:nvSpPr>
        <p:spPr/>
        <p:txBody>
          <a:bodyPr/>
          <a:lstStyle/>
          <a:p>
            <a:pPr defTabSz="914367" fontAlgn="auto">
              <a:spcBef>
                <a:spcPts val="0"/>
              </a:spcBef>
              <a:spcAft>
                <a:spcPts val="333"/>
              </a:spcAft>
              <a:defRPr/>
            </a:pPr>
            <a:r>
              <a:rPr lang="en-US" sz="882" dirty="0"/>
              <a:t>With a plethora of AWS services , solutions and SAP BTP services, customers are often in need of guiding principles on assembling these services to gain meaningful business outcomes. AWS and SAP have partnered to provide solution recommendations and guiding principles for use cases including and not limited to – connectivity, Full stack application development, Internet of things, Machine learning, </a:t>
            </a:r>
            <a:r>
              <a:rPr lang="en-US" sz="882" dirty="0" err="1"/>
              <a:t>Devops</a:t>
            </a:r>
            <a:r>
              <a:rPr lang="en-US" sz="882" dirty="0"/>
              <a:t> and Generative AI.</a:t>
            </a:r>
          </a:p>
        </p:txBody>
      </p:sp>
      <p:sp>
        <p:nvSpPr>
          <p:cNvPr id="35844" name="Header Placeholder 3">
            <a:extLst>
              <a:ext uri="{FF2B5EF4-FFF2-40B4-BE49-F238E27FC236}">
                <a16:creationId xmlns:a16="http://schemas.microsoft.com/office/drawing/2014/main" id="{E8D5EBC2-4045-4324-8E99-EB551E0DAC30}"/>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a:extLst>
              <a:ext uri="{FF2B5EF4-FFF2-40B4-BE49-F238E27FC236}">
                <a16:creationId xmlns:a16="http://schemas.microsoft.com/office/drawing/2014/main" id="{31BBB689-4D16-4965-9BC9-452CE5F769CA}"/>
              </a:ext>
            </a:extLst>
          </p:cNvPr>
          <p:cNvSpPr>
            <a:spLocks noGrp="1"/>
          </p:cNvSpPr>
          <p:nvPr>
            <p:ph type="ftr" sz="quarter" idx="4"/>
          </p:nvPr>
        </p:nvSpPr>
        <p:spPr>
          <a:xfrm>
            <a:off x="0" y="8686800"/>
            <a:ext cx="5920740" cy="355964"/>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itchFamily="34" charset="0"/>
              </a:rPr>
              <a:t>© Microsoft Corporation. All rights reserved. MICROSOFT MAKES NO WARRANTIES, EXPRESS, IMPLIED OR STATUTORY, AS TO THE INFORMATION IN THIS PRESENTATION.</a:t>
            </a:r>
          </a:p>
        </p:txBody>
      </p:sp>
      <p:sp>
        <p:nvSpPr>
          <p:cNvPr id="35846" name="Date Placeholder 5">
            <a:extLst>
              <a:ext uri="{FF2B5EF4-FFF2-40B4-BE49-F238E27FC236}">
                <a16:creationId xmlns:a16="http://schemas.microsoft.com/office/drawing/2014/main" id="{88D355AD-EC5C-464A-AA77-281C02B15413}"/>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D0A0DF9-F24C-F143-919A-891F12FA82A0}"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9/10/2024 4:57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35847" name="Slide Number Placeholder 6">
            <a:extLst>
              <a:ext uri="{FF2B5EF4-FFF2-40B4-BE49-F238E27FC236}">
                <a16:creationId xmlns:a16="http://schemas.microsoft.com/office/drawing/2014/main" id="{C2387D6F-3E16-4FD7-9065-9E38AB3541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B445A7C-5D1A-44DE-B53C-A134B6E6A6B5}"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Here are some of the use case driven missions – 1) Predictive maintenance 2) Computer vision based integration for quality and workplace safety 3) Data to value federation architecture 3) Secure connectivity and 4) Ful stack application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4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 and AWS have provided a reference architecture to our customers for consuming generative AI capabilities of Amazon Bedrock with SAP BTP. Using this architecture, SAP workloads can now be supplemented with large language models (LLMs) and transformer model capabilities to harness the power of SAP data, resulting in improved insights and operational efficiencies at a lower cost. </a:t>
            </a:r>
          </a:p>
          <a:p>
            <a:endParaRPr lang="en-US" dirty="0"/>
          </a:p>
          <a:p>
            <a:r>
              <a:rPr lang="en-US" dirty="0"/>
              <a:t>From: https://aws.amazon.com/blogs/awsforsap/power-your-business-with-secure-and-scalable-generative-ai-services-from-aws-and-sap/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52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510485087"/>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97908099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7702870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314186105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1054788299"/>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259722650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387353"/>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911002199"/>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3256280411"/>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4047896405"/>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630131040"/>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958519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9513504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20960294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52" t="4160" r="44467" b="41474"/>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00585284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1604442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815141451"/>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28850308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8665965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154122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591003556"/>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322007665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655464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178795296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3380689658"/>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179151155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12941700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876771431"/>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9697800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20499216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10975823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41591483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42197975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96872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658833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69537950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2574857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38782082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3200069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6761732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5209552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26366779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469748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2701328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9570532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53835125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6320663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55029991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5685003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428093573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62489563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000090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15498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682023549"/>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287941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81881475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9750210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9515645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2299645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141096968"/>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12671380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E7F6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2A775E0-FD3B-EB80-9635-D1BB00689167}"/>
              </a:ext>
            </a:extLst>
          </p:cNvPr>
          <p:cNvGraphicFramePr>
            <a:graphicFrameLocks noChangeAspect="1"/>
          </p:cNvGraphicFramePr>
          <p:nvPr userDrawn="1">
            <p:custDataLst>
              <p:tags r:id="rId2"/>
            </p:custDataLst>
            <p:extLst>
              <p:ext uri="{D42A27DB-BD31-4B8C-83A1-F6EECF244321}">
                <p14:modId xmlns:p14="http://schemas.microsoft.com/office/powerpoint/2010/main" val="3384328253"/>
              </p:ext>
            </p:extLst>
          </p:nvPr>
        </p:nvGraphicFramePr>
        <p:xfrm>
          <a:off x="1587"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92A775E0-FD3B-EB80-9635-D1BB00689167}"/>
                          </a:ext>
                        </a:extLst>
                      </p:cNvPr>
                      <p:cNvPicPr/>
                      <p:nvPr/>
                    </p:nvPicPr>
                    <p:blipFill>
                      <a:blip r:embed="rId5"/>
                      <a:stretch>
                        <a:fillRect/>
                      </a:stretch>
                    </p:blipFill>
                    <p:spPr>
                      <a:xfrm>
                        <a:off x="1587" y="1588"/>
                        <a:ext cx="1588" cy="1588"/>
                      </a:xfrm>
                      <a:prstGeom prst="rect">
                        <a:avLst/>
                      </a:prstGeom>
                    </p:spPr>
                  </p:pic>
                </p:oleObj>
              </mc:Fallback>
            </mc:AlternateContent>
          </a:graphicData>
        </a:graphic>
      </p:graphicFrame>
      <p:pic>
        <p:nvPicPr>
          <p:cNvPr id="10" name="Picture Placeholder 14">
            <a:extLst>
              <a:ext uri="{FF2B5EF4-FFF2-40B4-BE49-F238E27FC236}">
                <a16:creationId xmlns:a16="http://schemas.microsoft.com/office/drawing/2014/main" id="{6ECA932F-0FBF-4908-4D6D-D21EF89C375B}"/>
              </a:ext>
              <a:ext uri="{C183D7F6-B498-43B3-948B-1728B52AA6E4}">
                <adec:decorative xmlns:adec="http://schemas.microsoft.com/office/drawing/2017/decorative" val="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bwMode="black">
          <a:xfrm>
            <a:off x="-774" y="0"/>
            <a:ext cx="3744000" cy="144000"/>
          </a:xfrm>
          <a:prstGeom prst="rect">
            <a:avLst/>
          </a:prstGeom>
        </p:spPr>
      </p:pic>
      <p:pic>
        <p:nvPicPr>
          <p:cNvPr id="11" name="Picture Placeholder 14">
            <a:extLst>
              <a:ext uri="{FF2B5EF4-FFF2-40B4-BE49-F238E27FC236}">
                <a16:creationId xmlns:a16="http://schemas.microsoft.com/office/drawing/2014/main" id="{A95B3064-A4D4-B1B0-103E-4A45D9AE2D84}"/>
              </a:ext>
              <a:ext uri="{C183D7F6-B498-43B3-948B-1728B52AA6E4}">
                <adec:decorative xmlns:adec="http://schemas.microsoft.com/office/drawing/2017/decorative" val="1"/>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bwMode="black">
          <a:xfrm>
            <a:off x="8448000" y="6714000"/>
            <a:ext cx="3744000" cy="144000"/>
          </a:xfrm>
          <a:prstGeom prst="rect">
            <a:avLst/>
          </a:prstGeom>
        </p:spPr>
      </p:pic>
    </p:spTree>
    <p:extLst>
      <p:ext uri="{BB962C8B-B14F-4D97-AF65-F5344CB8AC3E}">
        <p14:creationId xmlns:p14="http://schemas.microsoft.com/office/powerpoint/2010/main" val="175905263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873414"/>
            <a:ext cx="4159950" cy="1107996"/>
          </a:xfrm>
        </p:spPr>
        <p:txBody>
          <a:bodyPr anchor="ct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24799600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0449586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407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1603917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8">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11461766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4228141-27AF-4E89-B61D-8A8239FD909C}"/>
              </a:ext>
            </a:extLst>
          </p:cNvPr>
          <p:cNvSpPr>
            <a:spLocks noGrp="1"/>
          </p:cNvSpPr>
          <p:nvPr>
            <p:ph type="title"/>
          </p:nvPr>
        </p:nvSpPr>
        <p:spPr>
          <a:xfrm>
            <a:off x="250257" y="1488420"/>
            <a:ext cx="5083743" cy="3877985"/>
          </a:xfrm>
        </p:spPr>
        <p:txBody>
          <a:bodyPr/>
          <a:lstStyle/>
          <a:p>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Joint reference architecture (JRA</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introduced to address questions coming from customers and partners on architectural choices for solving business needs.</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Solution recommendations </a:t>
            </a:r>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based on: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foundation, data, integration and application development capabilities</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Guiding principles</a:t>
            </a:r>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by capability for customer and partner decision making</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Customers benefit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from faster time-to-value and lower total-cost-of-ownership</a:t>
            </a:r>
          </a:p>
        </p:txBody>
      </p:sp>
      <p:sp>
        <p:nvSpPr>
          <p:cNvPr id="5" name="Title 1">
            <a:extLst>
              <a:ext uri="{FF2B5EF4-FFF2-40B4-BE49-F238E27FC236}">
                <a16:creationId xmlns:a16="http://schemas.microsoft.com/office/drawing/2014/main" id="{A357E2DF-DB65-4CC7-B14D-896D8FC209A7}"/>
              </a:ext>
            </a:extLst>
          </p:cNvPr>
          <p:cNvSpPr txBox="1">
            <a:spLocks/>
          </p:cNvSpPr>
          <p:nvPr/>
        </p:nvSpPr>
        <p:spPr>
          <a:xfrm>
            <a:off x="250257" y="266065"/>
            <a:ext cx="11017250" cy="615553"/>
          </a:xfrm>
          <a:prstGeom prst="rect">
            <a:avLst/>
          </a:prstGeom>
        </p:spPr>
        <p:txBody>
          <a:bodyPr vert="horz" wrap="square" lIns="0" tIns="0" rIns="0" bIns="0" rtlCol="0" anchor="ctr">
            <a:spAutoFit/>
          </a:bodyPr>
          <a:lstStyle>
            <a:lvl1pPr algn="l" defTabSz="931863" rtl="0" eaLnBrk="1" fontAlgn="base" hangingPunct="1">
              <a:spcBef>
                <a:spcPct val="0"/>
              </a:spcBef>
              <a:spcAft>
                <a:spcPct val="0"/>
              </a:spcAft>
              <a:defRPr lang="en-US" sz="3600" b="1" i="0" kern="1200" spc="0">
                <a:ln w="3175">
                  <a:noFill/>
                </a:ln>
                <a:gradFill>
                  <a:gsLst>
                    <a:gs pos="0">
                      <a:schemeClr val="tx1"/>
                    </a:gs>
                    <a:gs pos="100000">
                      <a:schemeClr val="tx1"/>
                    </a:gs>
                  </a:gsLst>
                </a:gra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SAP BTP and AWS – </a:t>
            </a:r>
          </a:p>
          <a:p>
            <a:pPr marL="0" marR="0" lvl="0" indent="0" algn="l" defTabSz="93186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Joint Reference Architectures</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F557-FBAE-41F3-B81B-ABBE2D275E51}"/>
              </a:ext>
            </a:extLst>
          </p:cNvPr>
          <p:cNvSpPr>
            <a:spLocks noGrp="1"/>
          </p:cNvSpPr>
          <p:nvPr>
            <p:ph type="title"/>
          </p:nvPr>
        </p:nvSpPr>
        <p:spPr>
          <a:xfrm>
            <a:off x="304800" y="304800"/>
            <a:ext cx="12369800" cy="638175"/>
          </a:xfrm>
        </p:spPr>
        <p:txBody>
          <a:bodyPr/>
          <a:lstStyle/>
          <a:p>
            <a:r>
              <a:rPr lang="en-US" dirty="0"/>
              <a:t>AWS Missions on SAP Discovery Center</a:t>
            </a:r>
          </a:p>
        </p:txBody>
      </p:sp>
      <p:sp>
        <p:nvSpPr>
          <p:cNvPr id="3" name="Text Placeholder 2">
            <a:extLst>
              <a:ext uri="{FF2B5EF4-FFF2-40B4-BE49-F238E27FC236}">
                <a16:creationId xmlns:a16="http://schemas.microsoft.com/office/drawing/2014/main" id="{19771608-46B4-43E7-A2B6-B5FFE35D0F96}"/>
              </a:ext>
            </a:extLst>
          </p:cNvPr>
          <p:cNvSpPr>
            <a:spLocks noGrp="1"/>
          </p:cNvSpPr>
          <p:nvPr>
            <p:ph type="body" sz="quarter" idx="10"/>
          </p:nvPr>
        </p:nvSpPr>
        <p:spPr>
          <a:xfrm>
            <a:off x="304800" y="1000125"/>
            <a:ext cx="11582400" cy="276999"/>
          </a:xfrm>
        </p:spPr>
        <p:txBody>
          <a:bodyPr/>
          <a:lstStyle/>
          <a:p>
            <a:r>
              <a:rPr lang="en-US" dirty="0"/>
              <a:t>Implement use cases on SAP Business Technology Platform with step-by-step guidance</a:t>
            </a:r>
          </a:p>
        </p:txBody>
      </p:sp>
      <p:sp>
        <p:nvSpPr>
          <p:cNvPr id="8" name="Content Placeholder 3">
            <a:extLst>
              <a:ext uri="{FF2B5EF4-FFF2-40B4-BE49-F238E27FC236}">
                <a16:creationId xmlns:a16="http://schemas.microsoft.com/office/drawing/2014/main" id="{33F350AF-8279-4301-817D-19B980548F84}"/>
              </a:ext>
            </a:extLst>
          </p:cNvPr>
          <p:cNvSpPr txBox="1">
            <a:spLocks/>
          </p:cNvSpPr>
          <p:nvPr/>
        </p:nvSpPr>
        <p:spPr>
          <a:xfrm>
            <a:off x="10292754" y="4357373"/>
            <a:ext cx="1602066" cy="638175"/>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en-US" sz="2000" b="1" i="0" u="none" strike="noStrike" kern="1200" cap="none" spc="0" normalizeH="0" baseline="0" noProof="0" dirty="0">
                <a:ln>
                  <a:noFill/>
                </a:ln>
                <a:solidFill>
                  <a:srgbClr val="F66C02">
                    <a:lumMod val="60000"/>
                    <a:lumOff val="40000"/>
                  </a:srgbClr>
                </a:solidFill>
                <a:effectLst/>
                <a:uLnTx/>
                <a:uFillTx/>
                <a:latin typeface="Amazon Ember Display"/>
                <a:ea typeface="+mn-ea"/>
                <a:cs typeface="+mn-cs"/>
              </a:rPr>
              <a:t>Learn more</a:t>
            </a:r>
          </a:p>
        </p:txBody>
      </p:sp>
      <p:pic>
        <p:nvPicPr>
          <p:cNvPr id="9" name="Picture 8">
            <a:extLst>
              <a:ext uri="{FF2B5EF4-FFF2-40B4-BE49-F238E27FC236}">
                <a16:creationId xmlns:a16="http://schemas.microsoft.com/office/drawing/2014/main" id="{B065F49B-9E69-46C8-9DA5-AFC75884A5E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0363831" y="2918890"/>
            <a:ext cx="1429431" cy="1438483"/>
          </a:xfrm>
          <a:prstGeom prst="rect">
            <a:avLst/>
          </a:prstGeom>
        </p:spPr>
      </p:pic>
      <p:pic>
        <p:nvPicPr>
          <p:cNvPr id="85" name="Picture 84">
            <a:extLst>
              <a:ext uri="{FF2B5EF4-FFF2-40B4-BE49-F238E27FC236}">
                <a16:creationId xmlns:a16="http://schemas.microsoft.com/office/drawing/2014/main" id="{60B102E1-5DC4-4859-878D-59434BDD8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00" y="3042642"/>
            <a:ext cx="1211776" cy="1211776"/>
          </a:xfrm>
          <a:prstGeom prst="rect">
            <a:avLst/>
          </a:prstGeom>
        </p:spPr>
      </p:pic>
      <p:pic>
        <p:nvPicPr>
          <p:cNvPr id="4" name="Picture 3">
            <a:extLst>
              <a:ext uri="{FF2B5EF4-FFF2-40B4-BE49-F238E27FC236}">
                <a16:creationId xmlns:a16="http://schemas.microsoft.com/office/drawing/2014/main" id="{6D446214-0968-4251-9377-F032357FC342}"/>
              </a:ext>
            </a:extLst>
          </p:cNvPr>
          <p:cNvPicPr>
            <a:picLocks/>
          </p:cNvPicPr>
          <p:nvPr/>
        </p:nvPicPr>
        <p:blipFill rotWithShape="1">
          <a:blip r:embed="rId5"/>
          <a:srcRect l="51266" t="2244" r="1376" b="27950"/>
          <a:stretch/>
        </p:blipFill>
        <p:spPr>
          <a:xfrm>
            <a:off x="6888527" y="1912478"/>
            <a:ext cx="3142800" cy="2016000"/>
          </a:xfrm>
          <a:prstGeom prst="rect">
            <a:avLst/>
          </a:prstGeom>
        </p:spPr>
      </p:pic>
      <p:pic>
        <p:nvPicPr>
          <p:cNvPr id="5" name="Picture 4">
            <a:extLst>
              <a:ext uri="{FF2B5EF4-FFF2-40B4-BE49-F238E27FC236}">
                <a16:creationId xmlns:a16="http://schemas.microsoft.com/office/drawing/2014/main" id="{B4C14F3B-C6DE-40D6-9864-B3B687BCCCF5}"/>
              </a:ext>
            </a:extLst>
          </p:cNvPr>
          <p:cNvPicPr>
            <a:picLocks/>
          </p:cNvPicPr>
          <p:nvPr/>
        </p:nvPicPr>
        <p:blipFill rotWithShape="1">
          <a:blip r:embed="rId6"/>
          <a:srcRect l="51450" t="2397" r="1376" b="17967"/>
          <a:stretch/>
        </p:blipFill>
        <p:spPr>
          <a:xfrm>
            <a:off x="6888527" y="4076555"/>
            <a:ext cx="3142800" cy="2016000"/>
          </a:xfrm>
          <a:prstGeom prst="rect">
            <a:avLst/>
          </a:prstGeom>
        </p:spPr>
      </p:pic>
      <p:pic>
        <p:nvPicPr>
          <p:cNvPr id="13" name="Picture 12">
            <a:extLst>
              <a:ext uri="{FF2B5EF4-FFF2-40B4-BE49-F238E27FC236}">
                <a16:creationId xmlns:a16="http://schemas.microsoft.com/office/drawing/2014/main" id="{8BC5C9CD-30E0-43D3-99DC-7C94ADF1878F}"/>
              </a:ext>
            </a:extLst>
          </p:cNvPr>
          <p:cNvPicPr>
            <a:picLocks/>
          </p:cNvPicPr>
          <p:nvPr/>
        </p:nvPicPr>
        <p:blipFill rotWithShape="1">
          <a:blip r:embed="rId6"/>
          <a:srcRect l="908" t="2397" r="51012" b="17967"/>
          <a:stretch/>
        </p:blipFill>
        <p:spPr>
          <a:xfrm>
            <a:off x="3597497" y="4076555"/>
            <a:ext cx="3141133" cy="2016000"/>
          </a:xfrm>
          <a:prstGeom prst="rect">
            <a:avLst/>
          </a:prstGeom>
        </p:spPr>
      </p:pic>
      <p:pic>
        <p:nvPicPr>
          <p:cNvPr id="14" name="Picture 13">
            <a:extLst>
              <a:ext uri="{FF2B5EF4-FFF2-40B4-BE49-F238E27FC236}">
                <a16:creationId xmlns:a16="http://schemas.microsoft.com/office/drawing/2014/main" id="{90361B11-D25E-4EE8-9034-747EF8683F0C}"/>
              </a:ext>
            </a:extLst>
          </p:cNvPr>
          <p:cNvPicPr>
            <a:picLocks noChangeAspect="1"/>
          </p:cNvPicPr>
          <p:nvPr/>
        </p:nvPicPr>
        <p:blipFill rotWithShape="1">
          <a:blip r:embed="rId5"/>
          <a:srcRect l="907" t="2244" r="51920" b="29267"/>
          <a:stretch/>
        </p:blipFill>
        <p:spPr>
          <a:xfrm>
            <a:off x="3597497" y="1913463"/>
            <a:ext cx="3141133" cy="2015015"/>
          </a:xfrm>
          <a:prstGeom prst="rect">
            <a:avLst/>
          </a:prstGeom>
        </p:spPr>
      </p:pic>
      <p:pic>
        <p:nvPicPr>
          <p:cNvPr id="10" name="Picture 9">
            <a:extLst>
              <a:ext uri="{FF2B5EF4-FFF2-40B4-BE49-F238E27FC236}">
                <a16:creationId xmlns:a16="http://schemas.microsoft.com/office/drawing/2014/main" id="{D57C0FFC-B717-6E33-F583-CC2A26C95CD1}"/>
              </a:ext>
            </a:extLst>
          </p:cNvPr>
          <p:cNvPicPr>
            <a:picLocks noChangeAspect="1"/>
          </p:cNvPicPr>
          <p:nvPr/>
        </p:nvPicPr>
        <p:blipFill>
          <a:blip r:embed="rId7"/>
          <a:stretch>
            <a:fillRect/>
          </a:stretch>
        </p:blipFill>
        <p:spPr>
          <a:xfrm>
            <a:off x="304799" y="1912477"/>
            <a:ext cx="3141133" cy="2015015"/>
          </a:xfrm>
          <a:prstGeom prst="rect">
            <a:avLst/>
          </a:prstGeom>
        </p:spPr>
      </p:pic>
      <p:pic>
        <p:nvPicPr>
          <p:cNvPr id="11" name="Picture 10">
            <a:extLst>
              <a:ext uri="{FF2B5EF4-FFF2-40B4-BE49-F238E27FC236}">
                <a16:creationId xmlns:a16="http://schemas.microsoft.com/office/drawing/2014/main" id="{2BF98EBA-A90E-05F5-B098-92DE8929B420}"/>
              </a:ext>
            </a:extLst>
          </p:cNvPr>
          <p:cNvPicPr>
            <a:picLocks noChangeAspect="1"/>
          </p:cNvPicPr>
          <p:nvPr/>
        </p:nvPicPr>
        <p:blipFill>
          <a:blip r:embed="rId8"/>
          <a:stretch>
            <a:fillRect/>
          </a:stretch>
        </p:blipFill>
        <p:spPr>
          <a:xfrm>
            <a:off x="310207" y="4076554"/>
            <a:ext cx="3142800" cy="2015015"/>
          </a:xfrm>
          <a:prstGeom prst="rect">
            <a:avLst/>
          </a:prstGeom>
        </p:spPr>
      </p:pic>
    </p:spTree>
    <p:extLst>
      <p:ext uri="{BB962C8B-B14F-4D97-AF65-F5344CB8AC3E}">
        <p14:creationId xmlns:p14="http://schemas.microsoft.com/office/powerpoint/2010/main" val="97126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C119-845B-494D-A200-6B60EA7098B3}"/>
              </a:ext>
            </a:extLst>
          </p:cNvPr>
          <p:cNvSpPr>
            <a:spLocks noGrp="1"/>
          </p:cNvSpPr>
          <p:nvPr>
            <p:ph type="title"/>
          </p:nvPr>
        </p:nvSpPr>
        <p:spPr>
          <a:xfrm>
            <a:off x="425038" y="355015"/>
            <a:ext cx="13312227" cy="638175"/>
          </a:xfrm>
        </p:spPr>
        <p:txBody>
          <a:bodyPr/>
          <a:lstStyle/>
          <a:p>
            <a:r>
              <a:rPr lang="en-US" dirty="0"/>
              <a:t>Secure and scalable access to generative AI</a:t>
            </a:r>
          </a:p>
        </p:txBody>
      </p:sp>
      <p:sp>
        <p:nvSpPr>
          <p:cNvPr id="3" name="Slide Number Placeholder 2">
            <a:extLst>
              <a:ext uri="{FF2B5EF4-FFF2-40B4-BE49-F238E27FC236}">
                <a16:creationId xmlns:a16="http://schemas.microsoft.com/office/drawing/2014/main" id="{5CDA35AB-A58B-4BBC-8CA3-8D7746F783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FFFFFF">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FFFFFF">
                  <a:tint val="75000"/>
                </a:srgbClr>
              </a:solidFill>
              <a:effectLst/>
              <a:uLnTx/>
              <a:uFillTx/>
              <a:latin typeface="Amazon Ember Display"/>
              <a:ea typeface="+mn-ea"/>
              <a:cs typeface="+mn-cs"/>
            </a:endParaRPr>
          </a:p>
        </p:txBody>
      </p:sp>
      <p:pic>
        <p:nvPicPr>
          <p:cNvPr id="121" name="Picture 120">
            <a:extLst>
              <a:ext uri="{FF2B5EF4-FFF2-40B4-BE49-F238E27FC236}">
                <a16:creationId xmlns:a16="http://schemas.microsoft.com/office/drawing/2014/main" id="{A6BD09A6-4AA0-44B3-AB6A-FB5981044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45" y="1264681"/>
            <a:ext cx="9955955" cy="4595055"/>
          </a:xfrm>
          <a:prstGeom prst="rect">
            <a:avLst/>
          </a:prstGeom>
        </p:spPr>
      </p:pic>
      <p:pic>
        <p:nvPicPr>
          <p:cNvPr id="122" name="Picture 121">
            <a:extLst>
              <a:ext uri="{FF2B5EF4-FFF2-40B4-BE49-F238E27FC236}">
                <a16:creationId xmlns:a16="http://schemas.microsoft.com/office/drawing/2014/main" id="{867B2486-2344-4D76-AB86-BBE21F8B212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6146" y="4844082"/>
            <a:ext cx="1322040" cy="1330413"/>
          </a:xfrm>
          <a:prstGeom prst="rect">
            <a:avLst/>
          </a:prstGeom>
        </p:spPr>
      </p:pic>
      <p:pic>
        <p:nvPicPr>
          <p:cNvPr id="5" name="Picture 4">
            <a:extLst>
              <a:ext uri="{FF2B5EF4-FFF2-40B4-BE49-F238E27FC236}">
                <a16:creationId xmlns:a16="http://schemas.microsoft.com/office/drawing/2014/main" id="{5516ACD9-7C27-4AE6-8398-165CA0C45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07" y="4920229"/>
            <a:ext cx="1178118" cy="1178118"/>
          </a:xfrm>
          <a:prstGeom prst="rect">
            <a:avLst/>
          </a:prstGeom>
        </p:spPr>
      </p:pic>
    </p:spTree>
    <p:extLst>
      <p:ext uri="{BB962C8B-B14F-4D97-AF65-F5344CB8AC3E}">
        <p14:creationId xmlns:p14="http://schemas.microsoft.com/office/powerpoint/2010/main" val="30929181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322</Words>
  <Application>Microsoft Office PowerPoint</Application>
  <PresentationFormat>Widescreen</PresentationFormat>
  <Paragraphs>18</Paragraphs>
  <Slides>3</Slides>
  <Notes>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vt:i4>
      </vt:variant>
    </vt:vector>
  </HeadingPairs>
  <TitlesOfParts>
    <vt:vector size="14" baseType="lpstr">
      <vt:lpstr>72</vt:lpstr>
      <vt:lpstr>Amazon Ember Display</vt:lpstr>
      <vt:lpstr>Amazon Ember Display Heavy</vt:lpstr>
      <vt:lpstr>Amazon Ember Display Medium</vt:lpstr>
      <vt:lpstr>Amazon Ember Mono</vt:lpstr>
      <vt:lpstr>Arial</vt:lpstr>
      <vt:lpstr>Calibri</vt:lpstr>
      <vt:lpstr>Segoe UI</vt:lpstr>
      <vt:lpstr>Wingdings</vt:lpstr>
      <vt:lpstr>1_AWS Brand Template_Dark</vt:lpstr>
      <vt:lpstr>think-cell Slide</vt:lpstr>
      <vt:lpstr>Joint reference architecture (JRA) introduced to address questions coming from customers and partners on architectural choices for solving business needs.  Solution recommendations based on: foundation, data, integration and application development capabilities  Guiding principles by capability for customer and partner decision making  Customers benefit from faster time-to-value and lower total-cost-of-ownership</vt:lpstr>
      <vt:lpstr>AWS Missions on SAP Discovery Center</vt:lpstr>
      <vt:lpstr>Secure and scalable access to generative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reference architecture (JRA) introduced to address questions coming from customers and partners on architectural choices for solving business needs.  Solution recommendations based on: foundation, data, integration and application development capabilities  Guiding principles by capability for customer and partner decision making  Customers benefit from faster time-to-value and lower total-cost-of-ownership</dc:title>
  <dc:creator>Suryanarayanan, Ganesh</dc:creator>
  <cp:lastModifiedBy>Suryanarayanan, Ganesh</cp:lastModifiedBy>
  <cp:revision>2</cp:revision>
  <dcterms:created xsi:type="dcterms:W3CDTF">2024-09-10T23:57:20Z</dcterms:created>
  <dcterms:modified xsi:type="dcterms:W3CDTF">2024-09-10T23:59:45Z</dcterms:modified>
</cp:coreProperties>
</file>